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3"/>
  </p:notesMasterIdLst>
  <p:sldIdLst>
    <p:sldId id="265" r:id="rId2"/>
    <p:sldId id="295" r:id="rId3"/>
    <p:sldId id="332" r:id="rId4"/>
    <p:sldId id="312" r:id="rId5"/>
    <p:sldId id="339" r:id="rId6"/>
    <p:sldId id="324" r:id="rId7"/>
    <p:sldId id="341" r:id="rId8"/>
    <p:sldId id="338" r:id="rId9"/>
    <p:sldId id="331" r:id="rId10"/>
    <p:sldId id="320" r:id="rId11"/>
    <p:sldId id="347" r:id="rId12"/>
    <p:sldId id="305" r:id="rId13"/>
    <p:sldId id="346" r:id="rId14"/>
    <p:sldId id="348" r:id="rId15"/>
    <p:sldId id="335" r:id="rId16"/>
    <p:sldId id="336" r:id="rId17"/>
    <p:sldId id="337" r:id="rId18"/>
    <p:sldId id="261" r:id="rId19"/>
    <p:sldId id="289" r:id="rId20"/>
    <p:sldId id="309" r:id="rId21"/>
    <p:sldId id="344" r:id="rId22"/>
  </p:sldIdLst>
  <p:sldSz cx="12192000" cy="6858000"/>
  <p:notesSz cx="6858000" cy="9144000"/>
  <p:embeddedFontLst>
    <p:embeddedFont>
      <p:font typeface="Cambria Math" panose="02040503050406030204" pitchFamily="18" charset="0"/>
      <p:regular r:id="rId24"/>
    </p:embeddedFont>
    <p:embeddedFont>
      <p:font typeface="나눔스퀘어 Bold" panose="020B0600000101010101" pitchFamily="50" charset="-127"/>
      <p:bold r:id="rId25"/>
    </p:embeddedFont>
    <p:embeddedFont>
      <p:font typeface="나눔스퀘어 ExtraBold" panose="020B0600000101010101" pitchFamily="50" charset="-127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B050"/>
    <a:srgbClr val="98D728"/>
    <a:srgbClr val="D6DCE5"/>
    <a:srgbClr val="BFDDF8"/>
    <a:srgbClr val="9AE69A"/>
    <a:srgbClr val="FFFF99"/>
    <a:srgbClr val="FFFFFF"/>
    <a:srgbClr val="0F518E"/>
    <a:srgbClr val="FF993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50" d="100"/>
          <a:sy n="50" d="100"/>
        </p:scale>
        <p:origin x="62" y="8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jpeg>
</file>

<file path=ppt/media/image12.png>
</file>

<file path=ppt/media/image13.jp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3" Type="http://schemas.openxmlformats.org/officeDocument/2006/relationships/hyperlink" Target="https://from2015.tistory.com/1025" TargetMode="External"/><Relationship Id="rId7" Type="http://schemas.openxmlformats.org/officeDocument/2006/relationships/hyperlink" Target="https://developer.nvidia.com/ko-kr/blog/%ED%8C%A8%EC%8A%A4-%ED%8A%B8%EB%A0%88%EC%9D%B4%EC%8B%B1%EC%9D%B4%EB%9E%80/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ncloud24.com/goods/marketplace/ha_double-take.php" TargetMode="External"/><Relationship Id="rId5" Type="http://schemas.openxmlformats.org/officeDocument/2006/relationships/hyperlink" Target="https://www.youtube.com/watch?v=Cj8kp11kQUA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8R1XFU8ecEM" TargetMode="External"/><Relationship Id="rId9" Type="http://schemas.openxmlformats.org/officeDocument/2006/relationships/hyperlink" Target="https://www.youtube.com/watch?v=XIuvo6OOzJ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j-ea"/>
                <a:ea typeface="+mj-ea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614FA885-8115-B198-757B-6ECAB817BA42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8F88F5B-B934-0EC9-38BA-CA0AB728791C}"/>
              </a:ext>
            </a:extLst>
          </p:cNvPr>
          <p:cNvSpPr/>
          <p:nvPr/>
        </p:nvSpPr>
        <p:spPr>
          <a:xfrm>
            <a:off x="279378" y="5324400"/>
            <a:ext cx="2149813" cy="1303506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6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ADE43F-66F4-0C91-35C9-6422F381A817}"/>
              </a:ext>
            </a:extLst>
          </p:cNvPr>
          <p:cNvSpPr txBox="1"/>
          <p:nvPr/>
        </p:nvSpPr>
        <p:spPr>
          <a:xfrm>
            <a:off x="259336" y="4918408"/>
            <a:ext cx="2189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>
                <a:solidFill>
                  <a:schemeClr val="accent6"/>
                </a:solidFill>
                <a:latin typeface="+mj-ea"/>
                <a:ea typeface="+mj-ea"/>
              </a:rPr>
              <a:t>Professor.</a:t>
            </a:r>
            <a:r>
              <a:rPr lang="ko-KR" altLang="en-US" sz="2000">
                <a:solidFill>
                  <a:schemeClr val="accent6"/>
                </a:solidFill>
                <a:latin typeface="+mj-ea"/>
                <a:ea typeface="+mj-ea"/>
              </a:rPr>
              <a:t>정내훈</a:t>
            </a:r>
            <a:endParaRPr lang="ko-KR" altLang="en-US" sz="20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334195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6&gt;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564355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 추적을 통한 실시간 그림자가 적용된 사례와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7439677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오브젝트에 실시간 그림자를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범용 그림자 행렬을 이용하여 실시간 그림자를 계산해 보여준다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80E52E-7312-7D70-E5A3-88E159061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76" y="3429000"/>
            <a:ext cx="4061162" cy="31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7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639464" y="1663144"/>
            <a:ext cx="11024434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빛을 추적하기 위해 카메라에서 발사된 광선을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광선이라 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광선이 다른 물체에 닿지 않고 광원으로 도달하는 경우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간접광은 없다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 판단하고 계산을 종료한다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광선이 광원으로 도달하는 중 다른 물체에 닿을 경우 그림자에 가려지거나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반사와 굴절이 되는 과정을 판단하고 계산한다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그림자에 가려져서 생기는 그림자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반사로 생기는 반사 광선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물체 표면에서 굴절하는 굴절 광선들을 생성한다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 광선들로 계산하여 계산된 광선들이 물체에 부딪힘 없이 광원에 도달할 때까지 재귀적으로 위 과정을 반복한다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C4B115B-6942-6A16-2160-0A71B08042CD}"/>
              </a:ext>
            </a:extLst>
          </p:cNvPr>
          <p:cNvGrpSpPr/>
          <p:nvPr/>
        </p:nvGrpSpPr>
        <p:grpSpPr>
          <a:xfrm>
            <a:off x="639464" y="1201479"/>
            <a:ext cx="2213023" cy="467354"/>
            <a:chOff x="832325" y="1253416"/>
            <a:chExt cx="2213023" cy="46735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3AE337-0230-B6E6-42D7-0316CEBF8E17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412F7-551A-B28D-E82A-1DDC1312D73C}"/>
                </a:ext>
              </a:extLst>
            </p:cNvPr>
            <p:cNvSpPr txBox="1"/>
            <p:nvPr/>
          </p:nvSpPr>
          <p:spPr>
            <a:xfrm>
              <a:off x="1235237" y="1259105"/>
              <a:ext cx="181011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실시간 그림자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68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2421413" cy="467354"/>
            <a:chOff x="832325" y="1253416"/>
            <a:chExt cx="2421413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3)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201850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400" b="1" spc="-150">
                  <a:solidFill>
                    <a:schemeClr val="tx1"/>
                  </a:solidFill>
                  <a:latin typeface="+mj-ea"/>
                  <a:ea typeface="+mj-ea"/>
                </a:rPr>
                <a:t>NPC - </a:t>
              </a:r>
              <a:r>
                <a:rPr lang="ko-KR" altLang="en-US" sz="2400" b="1" spc="-150">
                  <a:solidFill>
                    <a:schemeClr val="tx1"/>
                  </a:solidFill>
                  <a:latin typeface="+mj-ea"/>
                  <a:ea typeface="+mj-ea"/>
                </a:rPr>
                <a:t>인공지능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29B70943-98F7-F5D0-9401-424C592AA4D5}"/>
              </a:ext>
            </a:extLst>
          </p:cNvPr>
          <p:cNvSpPr txBox="1"/>
          <p:nvPr/>
        </p:nvSpPr>
        <p:spPr>
          <a:xfrm>
            <a:off x="5107300" y="6227381"/>
            <a:ext cx="564355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광선 추적을 통한 실시간 그림자가 적용된 사례와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5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9196965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</a:t>
            </a: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오브젝트에 실시간 그림자를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적용한다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범용 그림자 행렬을 이용하여 실시간 그림자를 계산해 보여준다</a:t>
            </a:r>
            <a:r>
              <a:rPr lang="en-US" altLang="ko-KR"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32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CC3B15C-208B-8170-E3FC-443CA68BA863}"/>
              </a:ext>
            </a:extLst>
          </p:cNvPr>
          <p:cNvSpPr txBox="1"/>
          <p:nvPr/>
        </p:nvSpPr>
        <p:spPr>
          <a:xfrm>
            <a:off x="5106166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/>
              <a:t>김승환</a:t>
            </a:r>
            <a:endParaRPr lang="en-US" alt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C84EA-FE4D-17BF-8BB0-6BCF5DCB771A}"/>
              </a:ext>
            </a:extLst>
          </p:cNvPr>
          <p:cNvSpPr txBox="1"/>
          <p:nvPr/>
        </p:nvSpPr>
        <p:spPr>
          <a:xfrm>
            <a:off x="8862007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>
                <a:solidFill>
                  <a:schemeClr val="bg1"/>
                </a:solidFill>
                <a:latin typeface="+mj-ea"/>
                <a:ea typeface="+mj-ea"/>
              </a:rPr>
              <a:t>이세철</a:t>
            </a:r>
            <a:endParaRPr lang="en-US" altLang="ko-KR" sz="2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1909B-D8BC-B016-A7E8-9CD71DEFC9FC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F0A90-D777-1CD4-9012-F2DD318A44C4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E1B0B7-35CE-CFC4-A92B-565D19AD2F4A}"/>
              </a:ext>
            </a:extLst>
          </p:cNvPr>
          <p:cNvSpPr txBox="1"/>
          <p:nvPr/>
        </p:nvSpPr>
        <p:spPr>
          <a:xfrm>
            <a:off x="276123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자료구조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수학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3D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D2A93C-5BE9-0FC5-3BA6-5D2F447C7EAD}"/>
              </a:ext>
            </a:extLst>
          </p:cNvPr>
          <p:cNvSpPr txBox="1"/>
          <p:nvPr/>
        </p:nvSpPr>
        <p:spPr>
          <a:xfrm>
            <a:off x="1176123" y="1724714"/>
            <a:ext cx="1800000" cy="576000"/>
          </a:xfrm>
          <a:prstGeom prst="roundRect">
            <a:avLst/>
          </a:prstGeom>
          <a:solidFill>
            <a:schemeClr val="tx2"/>
          </a:solidFill>
          <a:ln w="38100"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허재성</a:t>
            </a:r>
            <a:endParaRPr lang="en-US" altLang="ko-KR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45EEBF-97A6-5043-3BEC-D8C413BEBD69}"/>
              </a:ext>
            </a:extLst>
          </p:cNvPr>
          <p:cNvSpPr txBox="1"/>
          <p:nvPr/>
        </p:nvSpPr>
        <p:spPr>
          <a:xfrm>
            <a:off x="4206166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</a:t>
            </a: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++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</a:t>
            </a:r>
            <a:r>
              <a:rPr lang="ko-KR" altLang="en-US" sz="2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서버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CAAA566-CCCF-B799-8FC5-9C85C57D03FF}"/>
              </a:ext>
            </a:extLst>
          </p:cNvPr>
          <p:cNvSpPr txBox="1"/>
          <p:nvPr/>
        </p:nvSpPr>
        <p:spPr>
          <a:xfrm>
            <a:off x="8136209" y="2486438"/>
            <a:ext cx="3600000" cy="3600000"/>
          </a:xfrm>
          <a:prstGeom prst="roundRect">
            <a:avLst>
              <a:gd name="adj" fmla="val 6603"/>
            </a:avLst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C, C++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알고리즘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스크립트 언어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네트워크 게임 프로그래밍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기획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1, 2</a:t>
            </a:r>
          </a:p>
        </p:txBody>
      </p:sp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16D62C5-39A0-6AFB-D199-299BFCBE9D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44218"/>
              </p:ext>
            </p:extLst>
          </p:nvPr>
        </p:nvGraphicFramePr>
        <p:xfrm>
          <a:off x="330200" y="1709097"/>
          <a:ext cx="11531601" cy="258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3867">
                  <a:extLst>
                    <a:ext uri="{9D8B030D-6E8A-4147-A177-3AD203B41FA5}">
                      <a16:colId xmlns:a16="http://schemas.microsoft.com/office/drawing/2014/main" val="1902811771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3586284677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455631517"/>
                    </a:ext>
                  </a:extLst>
                </a:gridCol>
              </a:tblGrid>
              <a:tr h="4833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허재성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클라이언트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김승환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이세철 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기획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/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서버</a:t>
                      </a:r>
                      <a:r>
                        <a:rPr lang="en-US" altLang="ko-KR" sz="2400" dirty="0">
                          <a:latin typeface="+mj-ea"/>
                          <a:ea typeface="+mj-ea"/>
                        </a:rPr>
                        <a:t>)</a:t>
                      </a:r>
                      <a:endParaRPr lang="ko-KR" altLang="en-US" sz="24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57703"/>
                  </a:ext>
                </a:extLst>
              </a:tr>
              <a:tr h="1829573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조명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그림자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텍스쳐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블렌딩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카메라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쉐이킹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빌보드 처리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 적용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레이 </a:t>
                      </a:r>
                      <a:r>
                        <a:rPr lang="ko-KR" altLang="en-US" sz="2200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트레이싱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게임 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로그인 서버 프레임워크 제작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200" kern="120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모든 서버 이중화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간 통신 및 동기화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헬기 </a:t>
                      </a: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 시설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Lua Script (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아군 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물리적 움직임에 대한 로직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 능력 로직 설계</a:t>
                      </a:r>
                      <a:endParaRPr lang="en-US" altLang="ko-KR" sz="22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수치 로직 설계</a:t>
                      </a:r>
                      <a:endParaRPr lang="en-US" altLang="ko-KR" sz="2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641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0944FD3-8D29-3C07-8F9A-112209DD9BBD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준비 현황 및 역할 분담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83965-5FDC-4DA6-F418-F798F235BC8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6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8461EEA-180F-3ED9-5EF4-19705134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4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2618CDA-7FB9-46D1-C357-267FDF70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529643"/>
              </p:ext>
            </p:extLst>
          </p:nvPr>
        </p:nvGraphicFramePr>
        <p:xfrm>
          <a:off x="660400" y="1158349"/>
          <a:ext cx="10522617" cy="51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50640">
                  <a:extLst>
                    <a:ext uri="{9D8B030D-6E8A-4147-A177-3AD203B41FA5}">
                      <a16:colId xmlns:a16="http://schemas.microsoft.com/office/drawing/2014/main" val="4110582852"/>
                    </a:ext>
                  </a:extLst>
                </a:gridCol>
                <a:gridCol w="772160">
                  <a:extLst>
                    <a:ext uri="{9D8B030D-6E8A-4147-A177-3AD203B41FA5}">
                      <a16:colId xmlns:a16="http://schemas.microsoft.com/office/drawing/2014/main" val="3201229719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659302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05191544"/>
                    </a:ext>
                  </a:extLst>
                </a:gridCol>
                <a:gridCol w="858346">
                  <a:extLst>
                    <a:ext uri="{9D8B030D-6E8A-4147-A177-3AD203B41FA5}">
                      <a16:colId xmlns:a16="http://schemas.microsoft.com/office/drawing/2014/main" val="1864995724"/>
                    </a:ext>
                  </a:extLst>
                </a:gridCol>
                <a:gridCol w="865532">
                  <a:extLst>
                    <a:ext uri="{9D8B030D-6E8A-4147-A177-3AD203B41FA5}">
                      <a16:colId xmlns:a16="http://schemas.microsoft.com/office/drawing/2014/main" val="3698250214"/>
                    </a:ext>
                  </a:extLst>
                </a:gridCol>
                <a:gridCol w="808465">
                  <a:extLst>
                    <a:ext uri="{9D8B030D-6E8A-4147-A177-3AD203B41FA5}">
                      <a16:colId xmlns:a16="http://schemas.microsoft.com/office/drawing/2014/main" val="3967112113"/>
                    </a:ext>
                  </a:extLst>
                </a:gridCol>
                <a:gridCol w="922601">
                  <a:extLst>
                    <a:ext uri="{9D8B030D-6E8A-4147-A177-3AD203B41FA5}">
                      <a16:colId xmlns:a16="http://schemas.microsoft.com/office/drawing/2014/main" val="2658826557"/>
                    </a:ext>
                  </a:extLst>
                </a:gridCol>
                <a:gridCol w="798953">
                  <a:extLst>
                    <a:ext uri="{9D8B030D-6E8A-4147-A177-3AD203B41FA5}">
                      <a16:colId xmlns:a16="http://schemas.microsoft.com/office/drawing/2014/main" val="2674535918"/>
                    </a:ext>
                  </a:extLst>
                </a:gridCol>
              </a:tblGrid>
              <a:tr h="2258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6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7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latin typeface="+mj-ea"/>
                          <a:ea typeface="+mj-ea"/>
                        </a:rPr>
                        <a:t>8</a:t>
                      </a:r>
                      <a:r>
                        <a:rPr lang="ko-KR" altLang="en-US" b="0"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302278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7195183"/>
                  </a:ext>
                </a:extLst>
              </a:tr>
              <a:tr h="4051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프레임워크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21017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55076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프레임 워크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2294145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통신 및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53007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충돌처리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 링킹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847434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NPC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인공지능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81100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 그림자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3743896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이중화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546191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특수능력</a:t>
                      </a:r>
                      <a:r>
                        <a:rPr lang="en-US" altLang="ko-KR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손상 및 파괴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049557"/>
                  </a:ext>
                </a:extLst>
              </a:tr>
              <a:tr h="4380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테스트 및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889986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657D072-A263-C051-35A2-BC582D18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507396"/>
              </p:ext>
            </p:extLst>
          </p:nvPr>
        </p:nvGraphicFramePr>
        <p:xfrm>
          <a:off x="9621800" y="167640"/>
          <a:ext cx="23978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8913">
                  <a:extLst>
                    <a:ext uri="{9D8B030D-6E8A-4147-A177-3AD203B41FA5}">
                      <a16:colId xmlns:a16="http://schemas.microsoft.com/office/drawing/2014/main" val="1117108802"/>
                    </a:ext>
                  </a:extLst>
                </a:gridCol>
                <a:gridCol w="1198913">
                  <a:extLst>
                    <a:ext uri="{9D8B030D-6E8A-4147-A177-3AD203B41FA5}">
                      <a16:colId xmlns:a16="http://schemas.microsoft.com/office/drawing/2014/main" val="383488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허재성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latin typeface="+mj-ea"/>
                          <a:ea typeface="+mj-ea"/>
                        </a:rPr>
                        <a:t>김승환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282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이세철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2154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F169A57-0FF0-A0CE-583F-469EBD5F45DF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902706-E52A-557C-D8BD-793E3C0FDA9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7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17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806993"/>
            <a:ext cx="9918060" cy="459931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2605041"/>
            <a:ext cx="4959019" cy="28992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 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https://from2015.tistory.com/1025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://www.youtube.com/watch?v=8R1XFU8ecEM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1977425"/>
            <a:ext cx="495902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pPr algn="just"/>
            <a:r>
              <a:rPr lang="en-US" altLang="ko-KR" sz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2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23: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V="1">
            <a:off x="6096000" y="1999542"/>
            <a:ext cx="0" cy="4110253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9BBDAE1-5891-6E0D-6305-E74603A67FE2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3D6BA-03C5-4337-CB24-58761B13C4F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8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02A92DC7-3354-8B64-9ED8-D66CAF0D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19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1E1AB71-60B3-8D7A-1388-DB376E044902}"/>
              </a:ext>
            </a:extLst>
          </p:cNvPr>
          <p:cNvCxnSpPr>
            <a:cxnSpLocks/>
            <a:endCxn id="59" idx="2"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CF5535D-D83E-0F73-3D1F-F1DE9462D826}"/>
              </a:ext>
            </a:extLst>
          </p:cNvPr>
          <p:cNvSpPr txBox="1"/>
          <p:nvPr/>
        </p:nvSpPr>
        <p:spPr>
          <a:xfrm>
            <a:off x="3275861" y="1662387"/>
            <a:ext cx="1598730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0A0ABC-89FF-E1C4-5F16-59CDF5E5CE2C}"/>
              </a:ext>
            </a:extLst>
          </p:cNvPr>
          <p:cNvSpPr txBox="1"/>
          <p:nvPr/>
        </p:nvSpPr>
        <p:spPr>
          <a:xfrm>
            <a:off x="9513890" y="1644188"/>
            <a:ext cx="2505735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/>
              <a:t>실시간 그림자</a:t>
            </a:r>
            <a:endParaRPr lang="ko-KR" altLang="en-US" dirty="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B69B307-1721-BDED-A589-12768380926D}"/>
              </a:ext>
            </a:extLst>
          </p:cNvPr>
          <p:cNvGrpSpPr/>
          <p:nvPr/>
        </p:nvGrpSpPr>
        <p:grpSpPr>
          <a:xfrm>
            <a:off x="3022716" y="1009660"/>
            <a:ext cx="1702943" cy="646331"/>
            <a:chOff x="3641880" y="2097965"/>
            <a:chExt cx="1702943" cy="85546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E11D021-7C72-6D2B-3AFC-B87A1DE8DD01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5197D9-D8BA-5BC8-CCA8-9D217671AE6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소개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D489F23-D145-5FA8-1190-42EC721EE3C8}"/>
              </a:ext>
            </a:extLst>
          </p:cNvPr>
          <p:cNvGrpSpPr/>
          <p:nvPr/>
        </p:nvGrpSpPr>
        <p:grpSpPr>
          <a:xfrm>
            <a:off x="657908" y="1015842"/>
            <a:ext cx="1702943" cy="646331"/>
            <a:chOff x="3641880" y="2097965"/>
            <a:chExt cx="1702943" cy="855461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E12A939-1AEC-219E-E42A-3A7C3CCB7148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B8D8AFD-44B2-498D-140F-AA8270CEC0E2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연구 목적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6474EAFF-9647-B871-7F93-CA64D9375F51}"/>
              </a:ext>
            </a:extLst>
          </p:cNvPr>
          <p:cNvGrpSpPr/>
          <p:nvPr/>
        </p:nvGrpSpPr>
        <p:grpSpPr>
          <a:xfrm>
            <a:off x="5244528" y="1009661"/>
            <a:ext cx="1702943" cy="646331"/>
            <a:chOff x="3641880" y="2103047"/>
            <a:chExt cx="1702943" cy="845295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DB38EAE-85EB-A85A-220A-955471F540ED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838753B-8AF5-AB1D-BF4F-824F425ECDF9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유사 게임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76D111A7-C1BB-15F9-9B33-051D53D781A4}"/>
              </a:ext>
            </a:extLst>
          </p:cNvPr>
          <p:cNvGrpSpPr/>
          <p:nvPr/>
        </p:nvGrpSpPr>
        <p:grpSpPr>
          <a:xfrm>
            <a:off x="9257996" y="984039"/>
            <a:ext cx="2276096" cy="646331"/>
            <a:chOff x="3641880" y="2091233"/>
            <a:chExt cx="2276096" cy="86892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A8DCF26-FDE7-4BFC-D2E3-3E0D4237B230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5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539D25E-4705-734A-4DD3-67DE1281CE12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 분야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BE12275-6772-A706-78B6-B573FEA83301}"/>
              </a:ext>
            </a:extLst>
          </p:cNvPr>
          <p:cNvGrpSpPr/>
          <p:nvPr/>
        </p:nvGrpSpPr>
        <p:grpSpPr>
          <a:xfrm>
            <a:off x="7244927" y="981171"/>
            <a:ext cx="1702943" cy="646331"/>
            <a:chOff x="3641880" y="2103047"/>
            <a:chExt cx="1702943" cy="84529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6D8586BD-02F2-789B-2E8A-E3590F5E4672}"/>
                </a:ext>
              </a:extLst>
            </p:cNvPr>
            <p:cNvSpPr txBox="1"/>
            <p:nvPr/>
          </p:nvSpPr>
          <p:spPr>
            <a:xfrm>
              <a:off x="3641880" y="2103047"/>
              <a:ext cx="499732" cy="8452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31924D3-53B5-4A85-B447-7017EA64D98C}"/>
                </a:ext>
              </a:extLst>
            </p:cNvPr>
            <p:cNvSpPr txBox="1"/>
            <p:nvPr/>
          </p:nvSpPr>
          <p:spPr>
            <a:xfrm>
              <a:off x="4150151" y="2270485"/>
              <a:ext cx="1194672" cy="5232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환경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27AD42E2-BA2D-18E6-754B-EE6FD00D4BB2}"/>
              </a:ext>
            </a:extLst>
          </p:cNvPr>
          <p:cNvGrpSpPr/>
          <p:nvPr/>
        </p:nvGrpSpPr>
        <p:grpSpPr>
          <a:xfrm>
            <a:off x="4408753" y="3561945"/>
            <a:ext cx="1687247" cy="646331"/>
            <a:chOff x="3641880" y="2043890"/>
            <a:chExt cx="1687247" cy="96361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9136B8D-7D31-6C8A-9B44-BE01E9B72480}"/>
                </a:ext>
              </a:extLst>
            </p:cNvPr>
            <p:cNvSpPr txBox="1"/>
            <p:nvPr/>
          </p:nvSpPr>
          <p:spPr>
            <a:xfrm>
              <a:off x="3641880" y="2043890"/>
              <a:ext cx="499732" cy="9636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7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78236A8-7FE0-6788-7C4B-5B8FC33C4B74}"/>
                </a:ext>
              </a:extLst>
            </p:cNvPr>
            <p:cNvSpPr txBox="1"/>
            <p:nvPr/>
          </p:nvSpPr>
          <p:spPr>
            <a:xfrm>
              <a:off x="4150151" y="2233864"/>
              <a:ext cx="1178976" cy="59652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개발 일정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1AFCA7C-BE93-E978-A7D1-97CF0150516D}"/>
              </a:ext>
            </a:extLst>
          </p:cNvPr>
          <p:cNvGrpSpPr/>
          <p:nvPr/>
        </p:nvGrpSpPr>
        <p:grpSpPr>
          <a:xfrm>
            <a:off x="7283517" y="3542091"/>
            <a:ext cx="1187516" cy="646331"/>
            <a:chOff x="3641880" y="2016067"/>
            <a:chExt cx="926027" cy="101925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8DC08B8-F9BC-2E1B-EEC2-B370620E7B3F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8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F64E1DE-6D29-ADA3-4879-661CF4718C7A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A377EAED-7B1C-21EF-AE71-0496ACD5DD38}"/>
              </a:ext>
            </a:extLst>
          </p:cNvPr>
          <p:cNvCxnSpPr>
            <a:cxnSpLocks/>
            <a:endCxn id="11" idx="2"/>
          </p:cNvCxnSpPr>
          <p:nvPr/>
        </p:nvCxnSpPr>
        <p:spPr>
          <a:xfrm flipH="1">
            <a:off x="930796" y="4188422"/>
            <a:ext cx="10471426" cy="198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3DA6CA-C4D9-265F-8B70-3F15949EFD19}"/>
              </a:ext>
            </a:extLst>
          </p:cNvPr>
          <p:cNvGrpSpPr/>
          <p:nvPr/>
        </p:nvGrpSpPr>
        <p:grpSpPr>
          <a:xfrm>
            <a:off x="10174249" y="3552018"/>
            <a:ext cx="1187516" cy="646331"/>
            <a:chOff x="3641880" y="2016067"/>
            <a:chExt cx="926027" cy="10192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F60462-CEB8-7983-5BE8-ADEE164FC8B1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9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BD48FB-035B-BD82-F7E9-8CDA5666A004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부록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7D7FF92-C685-CCFE-DBE6-D3821F30CF77}"/>
              </a:ext>
            </a:extLst>
          </p:cNvPr>
          <p:cNvGrpSpPr/>
          <p:nvPr/>
        </p:nvGrpSpPr>
        <p:grpSpPr>
          <a:xfrm>
            <a:off x="680930" y="3561945"/>
            <a:ext cx="3047692" cy="646331"/>
            <a:chOff x="3641880" y="2098495"/>
            <a:chExt cx="3047692" cy="8543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A79EAE-7014-DBE3-FFD3-5D59599A12DF}"/>
                </a:ext>
              </a:extLst>
            </p:cNvPr>
            <p:cNvSpPr txBox="1"/>
            <p:nvPr/>
          </p:nvSpPr>
          <p:spPr>
            <a:xfrm>
              <a:off x="3641880" y="2098495"/>
              <a:ext cx="499732" cy="8543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6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891C50E-1668-DABF-7E1E-FF82EBD9805C}"/>
                </a:ext>
              </a:extLst>
            </p:cNvPr>
            <p:cNvSpPr txBox="1"/>
            <p:nvPr/>
          </p:nvSpPr>
          <p:spPr>
            <a:xfrm>
              <a:off x="4150152" y="2267667"/>
              <a:ext cx="2539420" cy="5289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준비 현황 및 역할 분담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971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9909C-5D18-76DE-E4D6-DB68C0EF1A44}"/>
              </a:ext>
            </a:extLst>
          </p:cNvPr>
          <p:cNvSpPr txBox="1"/>
          <p:nvPr/>
        </p:nvSpPr>
        <p:spPr>
          <a:xfrm>
            <a:off x="639468" y="1082716"/>
            <a:ext cx="1456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>
                <a:latin typeface="+mj-ea"/>
                <a:ea typeface="+mj-ea"/>
              </a:rPr>
              <a:t>화면 구성</a:t>
            </a:r>
            <a:endParaRPr lang="en-US" altLang="ko-KR" dirty="0">
              <a:latin typeface="+mj-ea"/>
              <a:ea typeface="+mj-ea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1" y="230703"/>
            <a:ext cx="90207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부록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9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목적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744F4C7-C8CC-650E-2A0D-FA4185738665}"/>
              </a:ext>
            </a:extLst>
          </p:cNvPr>
          <p:cNvGrpSpPr/>
          <p:nvPr/>
        </p:nvGrpSpPr>
        <p:grpSpPr>
          <a:xfrm>
            <a:off x="1416000" y="2070251"/>
            <a:ext cx="9360000" cy="3600000"/>
            <a:chOff x="1416000" y="1629000"/>
            <a:chExt cx="9360000" cy="36000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5CD925-FB66-6D51-6F3A-A477DC70F6AE}"/>
                </a:ext>
              </a:extLst>
            </p:cNvPr>
            <p:cNvSpPr/>
            <p:nvPr/>
          </p:nvSpPr>
          <p:spPr>
            <a:xfrm>
              <a:off x="1416000" y="1629000"/>
              <a:ext cx="9360000" cy="3600000"/>
            </a:xfrm>
            <a:prstGeom prst="roundRect">
              <a:avLst/>
            </a:prstGeom>
            <a:solidFill>
              <a:srgbClr val="0F5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7237129-BC3D-F0A4-8795-833175E4D727}"/>
                </a:ext>
              </a:extLst>
            </p:cNvPr>
            <p:cNvSpPr txBox="1"/>
            <p:nvPr/>
          </p:nvSpPr>
          <p:spPr>
            <a:xfrm>
              <a:off x="1776000" y="2120949"/>
              <a:ext cx="8640000" cy="2616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Direct3D 12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기반으로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3D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게임을 만들어 게임 제작 능력을</a:t>
              </a:r>
              <a:b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</a:b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향상시킨다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멀티 게임을 제작함으로써 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IOCP</a:t>
              </a: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를 활용해 서버를 구현하는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서버와 클라이언트 간의 협업을 위한 프레임워크를 설계함으로써 프로젝트를 효율적으로 관리하는 능력을 기른다</a:t>
              </a:r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2074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426393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38480" y="1595157"/>
            <a:ext cx="11552532" cy="1992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형태의 헬기 중 하나를 선택하여 플레이 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헬기들은 플레이어를 향해 전진하며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플레이어들은 적 헬기를 모두 처치하고 거점 지역에 도달해야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0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한 명의 플레이어가 거점 지역에 들어가 있을 시 점령 게이지가 차오르며</a:t>
            </a:r>
            <a:r>
              <a:rPr lang="en-US" altLang="ko-KR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100%</a:t>
            </a:r>
            <a:r>
              <a:rPr lang="ko-KR" altLang="en-US" sz="2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도달하면 </a:t>
            </a:r>
            <a:r>
              <a:rPr lang="ko-KR" altLang="en-US" sz="2100" spc="-15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1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1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 타임이 지속되면 대공포 공격이 실시되며 해당 공격을 피해야 한다</a:t>
            </a:r>
            <a:r>
              <a:rPr lang="en-US" altLang="ko-KR" sz="21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1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538480" y="123515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D765FED-D6E2-2B31-24FA-A9AC088FB8E5}"/>
              </a:ext>
            </a:extLst>
          </p:cNvPr>
          <p:cNvSpPr/>
          <p:nvPr/>
        </p:nvSpPr>
        <p:spPr>
          <a:xfrm>
            <a:off x="538480" y="3768010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9540E-2991-4F29-98C8-15F42764462E}"/>
              </a:ext>
            </a:extLst>
          </p:cNvPr>
          <p:cNvSpPr txBox="1"/>
          <p:nvPr/>
        </p:nvSpPr>
        <p:spPr>
          <a:xfrm>
            <a:off x="538480" y="4128010"/>
            <a:ext cx="11552532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수류탄을 사용한다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곳곳에 벙커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등의 적 전투 시설이 배치된다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벙커는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플레이어를 향해 공격하며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벙커를 피해 대공포를 모두 무력화 시켜야 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스테이지와 동일한 방식으로 거점 점령 게이지가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100%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도달하면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클리어된다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338510"/>
              </p:ext>
            </p:extLst>
          </p:nvPr>
        </p:nvGraphicFramePr>
        <p:xfrm>
          <a:off x="883278" y="4069466"/>
          <a:ext cx="10799999" cy="23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9C8AB-AA34-876A-6AB9-238D4CFB732A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유사 게임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5BD1A-5EA5-192E-5993-031EF65E3846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D1D02A-1759-C686-0368-79F28D7935C7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개발 환경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39EE1-45AC-EA9E-F710-E75D2CA0A44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9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9CB2C69-3F71-E5A1-8586-3FB3F374E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323" y="1486967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ty, unity 3d, logo icon - Free download on Iconfinder">
            <a:extLst>
              <a:ext uri="{FF2B5EF4-FFF2-40B4-BE49-F238E27FC236}">
                <a16:creationId xmlns:a16="http://schemas.microsoft.com/office/drawing/2014/main" id="{0C5176AF-F223-1C3C-4786-9571AF375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256" y="4949451"/>
            <a:ext cx="936000" cy="93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AB9D84-D9FA-BD5E-AEC3-C4D3DD5E7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6605" y="1568804"/>
            <a:ext cx="1935302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ADC556A-6FDF-D9AE-0069-F7C49DE75A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3673" y="3282938"/>
            <a:ext cx="1080000" cy="1080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5CBE0CB-36FD-AE0C-1664-FDA3DE3EA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8680" y="3211018"/>
            <a:ext cx="1080000" cy="1080000"/>
          </a:xfrm>
          <a:prstGeom prst="rect">
            <a:avLst/>
          </a:prstGeom>
        </p:spPr>
      </p:pic>
      <p:pic>
        <p:nvPicPr>
          <p:cNvPr id="1040" name="Picture 16" descr="GitHub (@github) / Twitter">
            <a:extLst>
              <a:ext uri="{FF2B5EF4-FFF2-40B4-BE49-F238E27FC236}">
                <a16:creationId xmlns:a16="http://schemas.microsoft.com/office/drawing/2014/main" id="{2FC30D44-5600-5063-CBE0-442B41331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8857" y="4877451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BD6D06E-65E9-B8CC-2890-53E52C652005}"/>
              </a:ext>
            </a:extLst>
          </p:cNvPr>
          <p:cNvSpPr/>
          <p:nvPr/>
        </p:nvSpPr>
        <p:spPr>
          <a:xfrm>
            <a:off x="811837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B0C37A-79CA-DB6E-9A1C-15033DC05C2E}"/>
              </a:ext>
            </a:extLst>
          </p:cNvPr>
          <p:cNvSpPr txBox="1"/>
          <p:nvPr/>
        </p:nvSpPr>
        <p:spPr>
          <a:xfrm>
            <a:off x="3028629" y="1865965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DirectX 12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2552334-ED19-BF41-0616-DC3A1449754E}"/>
              </a:ext>
            </a:extLst>
          </p:cNvPr>
          <p:cNvSpPr/>
          <p:nvPr/>
        </p:nvSpPr>
        <p:spPr>
          <a:xfrm>
            <a:off x="6470359" y="1405661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601CD59A-F963-30F6-3FB6-F5D594DF2295}"/>
              </a:ext>
            </a:extLst>
          </p:cNvPr>
          <p:cNvSpPr/>
          <p:nvPr/>
        </p:nvSpPr>
        <p:spPr>
          <a:xfrm>
            <a:off x="8128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CA547BAA-65C8-926C-FF51-B3F9DBE7B688}"/>
              </a:ext>
            </a:extLst>
          </p:cNvPr>
          <p:cNvSpPr/>
          <p:nvPr/>
        </p:nvSpPr>
        <p:spPr>
          <a:xfrm>
            <a:off x="6426200" y="3055903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5FD091A-3D89-FBDB-3E1C-B1CBC1434E69}"/>
              </a:ext>
            </a:extLst>
          </p:cNvPr>
          <p:cNvSpPr/>
          <p:nvPr/>
        </p:nvSpPr>
        <p:spPr>
          <a:xfrm>
            <a:off x="6426200" y="4708034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F1539B-EA66-4BBD-1430-2C3B46B75D7C}"/>
              </a:ext>
            </a:extLst>
          </p:cNvPr>
          <p:cNvSpPr/>
          <p:nvPr/>
        </p:nvSpPr>
        <p:spPr>
          <a:xfrm>
            <a:off x="811837" y="4706145"/>
            <a:ext cx="4759974" cy="1422612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E10568-01EE-7022-886B-CE6CB1F277E4}"/>
              </a:ext>
            </a:extLst>
          </p:cNvPr>
          <p:cNvSpPr txBox="1"/>
          <p:nvPr/>
        </p:nvSpPr>
        <p:spPr>
          <a:xfrm>
            <a:off x="7800907" y="1635132"/>
            <a:ext cx="345138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000" dirty="0">
                <a:latin typeface="+mj-ea"/>
                <a:ea typeface="+mj-ea"/>
              </a:rPr>
              <a:t>Visual Studio </a:t>
            </a:r>
          </a:p>
          <a:p>
            <a:pPr algn="ctr"/>
            <a:r>
              <a:rPr lang="en-US" altLang="ko-KR" sz="3000" dirty="0">
                <a:latin typeface="+mj-ea"/>
                <a:ea typeface="+mj-ea"/>
              </a:rPr>
              <a:t>2022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308745-8CE0-8043-ED48-A41B435F538F}"/>
              </a:ext>
            </a:extLst>
          </p:cNvPr>
          <p:cNvSpPr txBox="1"/>
          <p:nvPr/>
        </p:nvSpPr>
        <p:spPr>
          <a:xfrm>
            <a:off x="3014474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3DS MAX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C54BF7E-207C-9506-9C2C-D1BA64D3E1C4}"/>
              </a:ext>
            </a:extLst>
          </p:cNvPr>
          <p:cNvSpPr txBox="1"/>
          <p:nvPr/>
        </p:nvSpPr>
        <p:spPr>
          <a:xfrm>
            <a:off x="8608857" y="349021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Lua Script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E0FA2-67D3-7051-F35B-EDC39FFF9822}"/>
              </a:ext>
            </a:extLst>
          </p:cNvPr>
          <p:cNvSpPr txBox="1"/>
          <p:nvPr/>
        </p:nvSpPr>
        <p:spPr>
          <a:xfrm>
            <a:off x="2995313" y="5175340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dirty="0">
                <a:latin typeface="+mj-ea"/>
                <a:ea typeface="+mj-ea"/>
              </a:rPr>
              <a:t>Unity 3D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B840C3-9D4E-8CEC-B7A9-45526EF29732}"/>
              </a:ext>
            </a:extLst>
          </p:cNvPr>
          <p:cNvSpPr txBox="1"/>
          <p:nvPr/>
        </p:nvSpPr>
        <p:spPr>
          <a:xfrm>
            <a:off x="8942932" y="5140452"/>
            <a:ext cx="224324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>
                <a:latin typeface="+mj-ea"/>
                <a:ea typeface="+mj-ea"/>
              </a:rPr>
              <a:t>Git</a:t>
            </a:r>
            <a:endParaRPr lang="en-US" altLang="ko-KR" sz="3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4709</TotalTime>
  <Words>1518</Words>
  <Application>Microsoft Office PowerPoint</Application>
  <PresentationFormat>와이드스크린</PresentationFormat>
  <Paragraphs>315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Cambria Math</vt:lpstr>
      <vt:lpstr>나눔스퀘어 ExtraBold</vt:lpstr>
      <vt:lpstr>나눔스퀘어 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80</cp:revision>
  <dcterms:created xsi:type="dcterms:W3CDTF">2021-02-14T00:18:03Z</dcterms:created>
  <dcterms:modified xsi:type="dcterms:W3CDTF">2022-12-13T00:06:57Z</dcterms:modified>
</cp:coreProperties>
</file>

<file path=docProps/thumbnail.jpeg>
</file>